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14" r:id="rId2"/>
    <p:sldId id="319" r:id="rId3"/>
    <p:sldId id="318" r:id="rId4"/>
    <p:sldId id="256" r:id="rId5"/>
    <p:sldId id="320" r:id="rId6"/>
    <p:sldId id="286" r:id="rId7"/>
    <p:sldId id="316" r:id="rId8"/>
    <p:sldId id="317" r:id="rId9"/>
    <p:sldId id="315" r:id="rId10"/>
    <p:sldId id="266" r:id="rId1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C56105-97B5-4554-AC61-C4178004B636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4E7777-432B-4961-A43A-9EEF3912EA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C56105-97B5-4554-AC61-C4178004B636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4E7777-432B-4961-A43A-9EEF3912EA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C56105-97B5-4554-AC61-C4178004B636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4E7777-432B-4961-A43A-9EEF3912EA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C56105-97B5-4554-AC61-C4178004B636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4E7777-432B-4961-A43A-9EEF3912EA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C56105-97B5-4554-AC61-C4178004B636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4E7777-432B-4961-A43A-9EEF3912EA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C56105-97B5-4554-AC61-C4178004B636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4E7777-432B-4961-A43A-9EEF3912EA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C56105-97B5-4554-AC61-C4178004B636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4E7777-432B-4961-A43A-9EEF3912EA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C56105-97B5-4554-AC61-C4178004B636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4E7777-432B-4961-A43A-9EEF3912EA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C56105-97B5-4554-AC61-C4178004B636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4E7777-432B-4961-A43A-9EEF3912EA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9C56105-97B5-4554-AC61-C4178004B636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4E7777-432B-4961-A43A-9EEF3912EA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C56105-97B5-4554-AC61-C4178004B636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74E7777-432B-4961-A43A-9EEF3912EA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C56105-97B5-4554-AC61-C4178004B636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74E7777-432B-4961-A43A-9EEF3912EA5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consultantplus://offline/ref=A055E63A5BB57FD781DB0522D04FC1E1D81D27971619D0DCC9FE8A0E6FB9CB05D32963E067E256C03F855BG5dDI" TargetMode="External"/><Relationship Id="rId13" Type="http://schemas.openxmlformats.org/officeDocument/2006/relationships/hyperlink" Target="consultantplus://offline/ref=A055E63A5BB57FD781DB1B2FC6239FE4DE107898161ADB8F9CA1D15338B0C15294663AA223EF54C6G3d9I" TargetMode="External"/><Relationship Id="rId3" Type="http://schemas.openxmlformats.org/officeDocument/2006/relationships/hyperlink" Target="consultantplus://offline/ref=A055E63A5BB57FD781DB0522D04FC1E1D81D27971619D0DCC9FE8A0E6FB9CB05D32963E067E256C03F855DG5d1I" TargetMode="External"/><Relationship Id="rId7" Type="http://schemas.openxmlformats.org/officeDocument/2006/relationships/hyperlink" Target="consultantplus://offline/ref=A055E63A5BB57FD781DB0522D04FC1E1D81D27971619D0DCC9FE8A0E6FB9CB05D32963E067E256C03F8558G5d5I" TargetMode="External"/><Relationship Id="rId12" Type="http://schemas.openxmlformats.org/officeDocument/2006/relationships/hyperlink" Target="consultantplus://offline/ref=A055E63A5BB57FD781DB0522D04FC1E1D81D27971619D0DCC9FE8A0E6FB9CB05D32963E067E256C03F8259G5d6I" TargetMode="External"/><Relationship Id="rId2" Type="http://schemas.openxmlformats.org/officeDocument/2006/relationships/hyperlink" Target="consultantplus://offline/ref=A055E63A5BB57FD781DB0522D04FC1E1D81D27971619D0DCC9FE8A0E6FB9CB05D32963E067E256C03F855DG5d7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A055E63A5BB57FD781DB1B2FC6239FE4DE107898161ADB8F9CA1D15338B0C15294663AA223EF54C5G3d7I" TargetMode="External"/><Relationship Id="rId11" Type="http://schemas.openxmlformats.org/officeDocument/2006/relationships/hyperlink" Target="consultantplus://offline/ref=A055E63A5BB57FD781DB0522D04FC1E1D81D27971619D0DCC9FE8A0E6FB9CB05D32963E067E256C03F8258G5d3I" TargetMode="External"/><Relationship Id="rId5" Type="http://schemas.openxmlformats.org/officeDocument/2006/relationships/hyperlink" Target="consultantplus://offline/ref=A055E63A5BB57FD781DB0522D04FC1E1D81D27971619D0DCC9FE8A0E6FB9CB05D32963E067E256C03F8552G5dDI" TargetMode="External"/><Relationship Id="rId10" Type="http://schemas.openxmlformats.org/officeDocument/2006/relationships/hyperlink" Target="consultantplus://offline/ref=A055E63A5BB57FD781DB0522D04FC1E1D81D27971619D0DCC9FE8A0E6FB9CB05D32963E067E256C03F825BG5d4I" TargetMode="External"/><Relationship Id="rId4" Type="http://schemas.openxmlformats.org/officeDocument/2006/relationships/hyperlink" Target="consultantplus://offline/ref=A055E63A5BB57FD781DB0522D04FC1E1D81D27971619D0DCC9FE8A0E6FB9CB05D32963E067E256C03F855DG5dCI" TargetMode="External"/><Relationship Id="rId9" Type="http://schemas.openxmlformats.org/officeDocument/2006/relationships/hyperlink" Target="consultantplus://offline/ref=A055E63A5BB57FD781DB1B2FC6239FE4DE107898161ADB8F9CA1D15338B0C15294663AA223EF54C6G3dDI" TargetMode="External"/><Relationship Id="rId14" Type="http://schemas.openxmlformats.org/officeDocument/2006/relationships/hyperlink" Target="consultantplus://offline/ref=A055E63A5BB57FD781DB1B2FC6239FE4DE107898161ADB8F9CA1D15338B0C15294663AA223EF54C6G3d8I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4742" t="15716" r="15883" b="2844"/>
          <a:stretch>
            <a:fillRect/>
          </a:stretch>
        </p:blipFill>
        <p:spPr bwMode="auto">
          <a:xfrm>
            <a:off x="611560" y="476672"/>
            <a:ext cx="8038367" cy="572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4392488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>
                <a:latin typeface="Constantia" pitchFamily="18" charset="0"/>
              </a:rPr>
              <a:t>СПАСИБО </a:t>
            </a:r>
            <a:br>
              <a:rPr lang="ru-RU" sz="7200" dirty="0" smtClean="0">
                <a:latin typeface="Constantia" pitchFamily="18" charset="0"/>
              </a:rPr>
            </a:br>
            <a:r>
              <a:rPr lang="ru-RU" sz="7200" dirty="0" smtClean="0">
                <a:latin typeface="Constantia" pitchFamily="18" charset="0"/>
              </a:rPr>
              <a:t>ЗА ВНИМАНИЕ!</a:t>
            </a:r>
            <a:endParaRPr lang="ru-RU" sz="7200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l="14863" t="16325" r="15778" b="2049"/>
          <a:stretch>
            <a:fillRect/>
          </a:stretch>
        </p:blipFill>
        <p:spPr bwMode="auto">
          <a:xfrm>
            <a:off x="323528" y="404664"/>
            <a:ext cx="8640960" cy="617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вал 4"/>
          <p:cNvSpPr/>
          <p:nvPr/>
        </p:nvSpPr>
        <p:spPr>
          <a:xfrm>
            <a:off x="2339752" y="4077072"/>
            <a:ext cx="2592288" cy="288032"/>
          </a:xfrm>
          <a:prstGeom prst="ellipse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4271" t="15990" r="15237" b="2869"/>
          <a:stretch>
            <a:fillRect/>
          </a:stretch>
        </p:blipFill>
        <p:spPr bwMode="auto">
          <a:xfrm>
            <a:off x="395537" y="476673"/>
            <a:ext cx="8492708" cy="6005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вал 4"/>
          <p:cNvSpPr/>
          <p:nvPr/>
        </p:nvSpPr>
        <p:spPr>
          <a:xfrm>
            <a:off x="2328866" y="3158546"/>
            <a:ext cx="2592288" cy="288032"/>
          </a:xfrm>
          <a:prstGeom prst="ellipse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0820" y="548680"/>
            <a:ext cx="8429652" cy="4032448"/>
          </a:xfrm>
        </p:spPr>
        <p:txBody>
          <a:bodyPr anchor="t">
            <a:noAutofit/>
          </a:bodyPr>
          <a:lstStyle/>
          <a:p>
            <a:pPr algn="ctr"/>
            <a:r>
              <a:rPr lang="ru-RU" sz="3600" dirty="0" smtClean="0"/>
              <a:t> Документальное оформление отпусков государственным </a:t>
            </a:r>
            <a:br>
              <a:rPr lang="ru-RU" sz="3600" dirty="0" smtClean="0"/>
            </a:br>
            <a:r>
              <a:rPr lang="ru-RU" sz="3600" dirty="0" smtClean="0"/>
              <a:t>гражданским служащим </a:t>
            </a:r>
            <a:br>
              <a:rPr lang="ru-RU" sz="3600" dirty="0" smtClean="0"/>
            </a:br>
            <a:r>
              <a:rPr lang="ru-RU" sz="3600" dirty="0" smtClean="0"/>
              <a:t>Документальное оформление служебных командировок государственным гражданским служащим</a:t>
            </a:r>
            <a:br>
              <a:rPr lang="ru-RU" sz="3600" dirty="0" smtClean="0"/>
            </a:br>
            <a:endParaRPr lang="ru-RU" sz="2800" dirty="0" smtClean="0">
              <a:latin typeface="Constant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40560" y="4714884"/>
            <a:ext cx="3307904" cy="417876"/>
          </a:xfrm>
        </p:spPr>
        <p:txBody>
          <a:bodyPr anchor="b">
            <a:normAutofit fontScale="92500" lnSpcReduction="20000"/>
          </a:bodyPr>
          <a:lstStyle/>
          <a:p>
            <a:r>
              <a:rPr lang="ru-RU" dirty="0" smtClean="0">
                <a:latin typeface="Constantia" pitchFamily="18" charset="0"/>
              </a:rPr>
              <a:t>Ронжина М.В.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48680"/>
            <a:ext cx="8034116" cy="4032448"/>
          </a:xfrm>
        </p:spPr>
        <p:txBody>
          <a:bodyPr anchor="t">
            <a:noAutofit/>
          </a:bodyPr>
          <a:lstStyle/>
          <a:p>
            <a:pPr algn="ctr"/>
            <a:r>
              <a:rPr lang="ru-RU" sz="4400" dirty="0" smtClean="0">
                <a:latin typeface="Constantia" pitchFamily="18" charset="0"/>
              </a:rPr>
              <a:t>Занятие № 2</a:t>
            </a:r>
            <a:r>
              <a:rPr lang="ru-RU" sz="4000" dirty="0" smtClean="0">
                <a:latin typeface="Constantia" pitchFamily="18" charset="0"/>
              </a:rPr>
              <a:t/>
            </a:r>
            <a:br>
              <a:rPr lang="ru-RU" sz="4000" dirty="0" smtClean="0">
                <a:latin typeface="Constantia" pitchFamily="18" charset="0"/>
              </a:rPr>
            </a:br>
            <a:r>
              <a:rPr lang="ru-RU" sz="4400" dirty="0" smtClean="0">
                <a:latin typeface="Constantia" pitchFamily="18" charset="0"/>
              </a:rPr>
              <a:t/>
            </a:r>
            <a:br>
              <a:rPr lang="ru-RU" sz="4400" dirty="0" smtClean="0">
                <a:latin typeface="Constantia" pitchFamily="18" charset="0"/>
              </a:rPr>
            </a:br>
            <a:r>
              <a:rPr lang="ru-RU" sz="4400" dirty="0" smtClean="0">
                <a:latin typeface="Constantia" pitchFamily="18" charset="0"/>
              </a:rPr>
              <a:t>Оформление увольнения государственного гражданского служащего</a:t>
            </a:r>
            <a:endParaRPr lang="ru-RU" sz="3600" dirty="0" smtClean="0">
              <a:latin typeface="Constant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40560" y="4714884"/>
            <a:ext cx="3307904" cy="417876"/>
          </a:xfrm>
        </p:spPr>
        <p:txBody>
          <a:bodyPr anchor="b">
            <a:normAutofit fontScale="92500" lnSpcReduction="20000"/>
          </a:bodyPr>
          <a:lstStyle/>
          <a:p>
            <a:r>
              <a:rPr lang="ru-RU" dirty="0" smtClean="0">
                <a:latin typeface="Constantia" pitchFamily="18" charset="0"/>
              </a:rPr>
              <a:t>Митрошенко В.В.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79512" y="1628800"/>
            <a:ext cx="8712968" cy="4536504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1350" dirty="0" smtClean="0"/>
              <a:t>соглашение сторон служебного контракта;</a:t>
            </a:r>
            <a:endParaRPr lang="ru-RU" sz="1350" dirty="0" smtClean="0">
              <a:hlinkClick r:id="rId2"/>
            </a:endParaRPr>
          </a:p>
          <a:p>
            <a:pPr algn="just">
              <a:spcBef>
                <a:spcPts val="0"/>
              </a:spcBef>
            </a:pPr>
            <a:r>
              <a:rPr lang="ru-RU" sz="1350" dirty="0" smtClean="0"/>
              <a:t>истечение срока действия срочного служебного контракта;</a:t>
            </a:r>
            <a:endParaRPr lang="ru-RU" sz="1350" dirty="0" smtClean="0">
              <a:hlinkClick r:id="rId3"/>
            </a:endParaRPr>
          </a:p>
          <a:p>
            <a:pPr algn="just">
              <a:spcBef>
                <a:spcPts val="0"/>
              </a:spcBef>
            </a:pPr>
            <a:r>
              <a:rPr lang="ru-RU" sz="1350" dirty="0" smtClean="0"/>
              <a:t>расторжение служебного контракта по инициативе гражданского служащего;</a:t>
            </a:r>
            <a:endParaRPr lang="ru-RU" sz="1350" dirty="0" smtClean="0">
              <a:hlinkClick r:id="rId4"/>
            </a:endParaRPr>
          </a:p>
          <a:p>
            <a:pPr algn="just">
              <a:spcBef>
                <a:spcPts val="0"/>
              </a:spcBef>
            </a:pPr>
            <a:r>
              <a:rPr lang="ru-RU" sz="1350" dirty="0" smtClean="0"/>
              <a:t>расторжение служебного контракта по инициативе представителя нанимателя;</a:t>
            </a:r>
            <a:endParaRPr lang="ru-RU" sz="1350" dirty="0" smtClean="0">
              <a:hlinkClick r:id="rId5"/>
            </a:endParaRPr>
          </a:p>
          <a:p>
            <a:pPr algn="just">
              <a:spcBef>
                <a:spcPts val="0"/>
              </a:spcBef>
            </a:pPr>
            <a:r>
              <a:rPr lang="ru-RU" sz="1350" dirty="0" smtClean="0"/>
              <a:t>перевод гражданского служащего по его просьбе или с его согласия в другой государственный орган или на государственную службу иного вида;</a:t>
            </a:r>
            <a:endParaRPr lang="ru-RU" sz="1350" dirty="0" smtClean="0">
              <a:hlinkClick r:id="rId6"/>
            </a:endParaRPr>
          </a:p>
          <a:p>
            <a:pPr algn="just">
              <a:spcBef>
                <a:spcPts val="0"/>
              </a:spcBef>
            </a:pPr>
            <a:r>
              <a:rPr lang="ru-RU" sz="1350" dirty="0" smtClean="0"/>
              <a:t>отказ гражданского служащего от предложенной для замещения иной должности гражданской службы в связи с изменением существенных условий служебного контракта;</a:t>
            </a:r>
            <a:endParaRPr lang="ru-RU" sz="1350" dirty="0" smtClean="0">
              <a:hlinkClick r:id="rId7"/>
            </a:endParaRPr>
          </a:p>
          <a:p>
            <a:pPr algn="just">
              <a:spcBef>
                <a:spcPts val="0"/>
              </a:spcBef>
            </a:pPr>
            <a:r>
              <a:rPr lang="ru-RU" sz="1350" dirty="0" smtClean="0"/>
              <a:t>отказ гражданского служащего от перевода на иную должность гражданской службы по состоянию здоровья в соответствии с медицинским заключением либо отсутствие такой должности в том же государственном органе;</a:t>
            </a:r>
            <a:endParaRPr lang="ru-RU" sz="1350" dirty="0" smtClean="0">
              <a:hlinkClick r:id="rId8"/>
            </a:endParaRPr>
          </a:p>
          <a:p>
            <a:pPr algn="just">
              <a:spcBef>
                <a:spcPts val="0"/>
              </a:spcBef>
            </a:pPr>
            <a:r>
              <a:rPr lang="ru-RU" sz="1350" dirty="0" smtClean="0"/>
              <a:t>отказ гражданского служащего от перевода в другую местность вместе с государственным органом;</a:t>
            </a:r>
            <a:endParaRPr lang="ru-RU" sz="1350" dirty="0" smtClean="0">
              <a:hlinkClick r:id="rId9"/>
            </a:endParaRPr>
          </a:p>
          <a:p>
            <a:pPr algn="just">
              <a:spcBef>
                <a:spcPts val="0"/>
              </a:spcBef>
            </a:pPr>
            <a:r>
              <a:rPr lang="ru-RU" sz="1350" dirty="0" smtClean="0"/>
              <a:t>обстоятельства, не зависящие от воли сторон служебного контракта;</a:t>
            </a:r>
            <a:endParaRPr lang="ru-RU" sz="1350" dirty="0" smtClean="0">
              <a:hlinkClick r:id="rId10"/>
            </a:endParaRPr>
          </a:p>
          <a:p>
            <a:pPr algn="just">
              <a:spcBef>
                <a:spcPts val="0"/>
              </a:spcBef>
            </a:pPr>
            <a:r>
              <a:rPr lang="ru-RU" sz="1350" dirty="0" smtClean="0"/>
              <a:t>нарушение установленных федеральными законами, настоящим Законом обязательных правил заключения служебного контракта, если это нарушение исключает возможность замещения должности гражданской службы;</a:t>
            </a:r>
            <a:endParaRPr lang="ru-RU" sz="1350" dirty="0" smtClean="0">
              <a:hlinkClick r:id="rId11"/>
            </a:endParaRPr>
          </a:p>
          <a:p>
            <a:pPr algn="just">
              <a:spcBef>
                <a:spcPts val="0"/>
              </a:spcBef>
            </a:pPr>
            <a:r>
              <a:rPr lang="ru-RU" sz="1350" dirty="0" smtClean="0"/>
              <a:t>выход гражданского служащего из гражданства Российской Федерации;</a:t>
            </a:r>
            <a:endParaRPr lang="ru-RU" sz="1350" dirty="0" smtClean="0">
              <a:hlinkClick r:id="rId12"/>
            </a:endParaRPr>
          </a:p>
          <a:p>
            <a:pPr algn="just">
              <a:spcBef>
                <a:spcPts val="0"/>
              </a:spcBef>
            </a:pPr>
            <a:r>
              <a:rPr lang="ru-RU" sz="1350" dirty="0" smtClean="0"/>
              <a:t>несоблюдение ограничений и невыполнение обязательств, установленных федеральными законами;</a:t>
            </a:r>
            <a:endParaRPr lang="ru-RU" sz="1350" dirty="0" smtClean="0">
              <a:hlinkClick r:id="rId13"/>
            </a:endParaRPr>
          </a:p>
          <a:p>
            <a:pPr algn="just">
              <a:spcBef>
                <a:spcPts val="0"/>
              </a:spcBef>
            </a:pPr>
            <a:r>
              <a:rPr lang="ru-RU" sz="1350" dirty="0" smtClean="0"/>
              <a:t>нарушение запретов, связанных с гражданской службой, предусмотренных федеральными законами;</a:t>
            </a:r>
            <a:endParaRPr lang="ru-RU" sz="1350" dirty="0" smtClean="0">
              <a:hlinkClick r:id="rId14"/>
            </a:endParaRPr>
          </a:p>
          <a:p>
            <a:pPr algn="just">
              <a:spcBef>
                <a:spcPts val="0"/>
              </a:spcBef>
            </a:pPr>
            <a:r>
              <a:rPr lang="ru-RU" sz="1350" dirty="0" smtClean="0"/>
              <a:t>отказ гражданского служащего от замещения прежней должности гражданской службы при неудовлетворительном результате испытания.</a:t>
            </a:r>
            <a:endParaRPr lang="ru-RU" sz="135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58417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Общие основания прекращения служебного контракта, освобождения от замещаемой должности гражданской службы и увольнения с гражданской службы</a:t>
            </a:r>
            <a:br>
              <a:rPr lang="ru-RU" sz="2400" dirty="0" smtClean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370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Заявление на увольнение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3744416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/>
              <a:t>заявление должно содержать четкую формулировку, из которой следует, что работник желает прекратить трудовые отношения;</a:t>
            </a:r>
          </a:p>
          <a:p>
            <a:pPr algn="just"/>
            <a:r>
              <a:rPr lang="ru-RU" sz="2800" dirty="0" smtClean="0"/>
              <a:t>в заявлении должен быть указан </a:t>
            </a:r>
            <a:r>
              <a:rPr lang="ru-RU" sz="2800" dirty="0" smtClean="0">
                <a:solidFill>
                  <a:srgbClr val="FF0000"/>
                </a:solidFill>
              </a:rPr>
              <a:t>последний день работы</a:t>
            </a:r>
            <a:r>
              <a:rPr lang="ru-RU" sz="2800" dirty="0" smtClean="0"/>
              <a:t>;</a:t>
            </a:r>
          </a:p>
          <a:p>
            <a:pPr algn="just"/>
            <a:r>
              <a:rPr lang="ru-RU" sz="2800" dirty="0" smtClean="0"/>
              <a:t>заявление должно быть написано </a:t>
            </a:r>
            <a:r>
              <a:rPr lang="ru-RU" sz="2800" dirty="0" smtClean="0">
                <a:solidFill>
                  <a:srgbClr val="FF0000"/>
                </a:solidFill>
              </a:rPr>
              <a:t>от руки </a:t>
            </a:r>
            <a:r>
              <a:rPr lang="ru-RU" sz="2800" dirty="0" smtClean="0"/>
              <a:t>и подписано работником.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70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Трудовая книжка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2880319"/>
          </a:xfrm>
        </p:spPr>
        <p:txBody>
          <a:bodyPr>
            <a:noAutofit/>
          </a:bodyPr>
          <a:lstStyle/>
          <a:p>
            <a:pPr algn="just"/>
            <a:r>
              <a:rPr lang="ru-RU" sz="3200" dirty="0" smtClean="0"/>
              <a:t>заполняется в </a:t>
            </a:r>
            <a:r>
              <a:rPr lang="ru-RU" sz="3200" dirty="0" smtClean="0">
                <a:solidFill>
                  <a:srgbClr val="FF0000"/>
                </a:solidFill>
              </a:rPr>
              <a:t>последний</a:t>
            </a:r>
            <a:r>
              <a:rPr lang="ru-RU" sz="3200" dirty="0" smtClean="0"/>
              <a:t> рабочий день;</a:t>
            </a:r>
          </a:p>
          <a:p>
            <a:pPr algn="just"/>
            <a:r>
              <a:rPr lang="ru-RU" sz="3200" dirty="0" smtClean="0"/>
              <a:t>в случае неявки работника в последний рабочий день за трудовой книжкой, направляется уведомление о необходимости её получения или о согласии отправки по почте.</a:t>
            </a:r>
          </a:p>
        </p:txBody>
      </p:sp>
    </p:spTree>
    <p:extLst>
      <p:ext uri="{BB962C8B-B14F-4D97-AF65-F5344CB8AC3E}">
        <p14:creationId xmlns:p14="http://schemas.microsoft.com/office/powerpoint/2010/main" val="15370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Период нетрудоспособности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Увольнение по инициативе работодателя в период его временной нетрудоспособности и в период пребывания в отпуске </a:t>
            </a:r>
            <a:r>
              <a:rPr lang="ru-RU" dirty="0" smtClean="0">
                <a:solidFill>
                  <a:srgbClr val="FF0000"/>
                </a:solidFill>
              </a:rPr>
              <a:t>не допускается</a:t>
            </a:r>
            <a:r>
              <a:rPr lang="ru-RU" dirty="0" smtClean="0"/>
              <a:t>. Исключение составляет лишь увольнение работников в случае ликвидации организации.</a:t>
            </a:r>
          </a:p>
          <a:p>
            <a:pPr algn="just"/>
            <a:r>
              <a:rPr lang="ru-RU" dirty="0" smtClean="0"/>
              <a:t>Оплачивается в течение </a:t>
            </a:r>
            <a:r>
              <a:rPr lang="ru-RU" dirty="0" smtClean="0">
                <a:solidFill>
                  <a:srgbClr val="FF0000"/>
                </a:solidFill>
              </a:rPr>
              <a:t>30 календарных дней </a:t>
            </a:r>
            <a:r>
              <a:rPr lang="ru-RU" dirty="0" smtClean="0"/>
              <a:t>со дня прекращения служебного контракта (составляет 60% от среднего заработка).</a:t>
            </a:r>
          </a:p>
          <a:p>
            <a:pPr algn="just"/>
            <a:r>
              <a:rPr lang="ru-RU" dirty="0" smtClean="0"/>
              <a:t>Во время отпуска с последующим увольнением – отпуск на количество дней нетрудоспособности </a:t>
            </a:r>
            <a:r>
              <a:rPr lang="ru-RU" dirty="0" smtClean="0">
                <a:solidFill>
                  <a:srgbClr val="FF0000"/>
                </a:solidFill>
              </a:rPr>
              <a:t>не продлевается</a:t>
            </a:r>
            <a:r>
              <a:rPr lang="ru-RU" dirty="0" smtClean="0"/>
              <a:t>!</a:t>
            </a:r>
          </a:p>
          <a:p>
            <a:pPr algn="just"/>
            <a:endParaRPr lang="ru-RU" dirty="0" smtClean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70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Другая 1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2804</TotalTime>
  <Words>355</Words>
  <Application>Microsoft Office PowerPoint</Application>
  <PresentationFormat>Экран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Презентация PowerPoint</vt:lpstr>
      <vt:lpstr>Презентация PowerPoint</vt:lpstr>
      <vt:lpstr>Презентация PowerPoint</vt:lpstr>
      <vt:lpstr> Документальное оформление отпусков государственным  гражданским служащим  Документальное оформление служебных командировок государственным гражданским служащим </vt:lpstr>
      <vt:lpstr>Занятие № 2  Оформление увольнения государственного гражданского служащего</vt:lpstr>
      <vt:lpstr>Общие основания прекращения служебного контракта, освобождения от замещаемой должности гражданской службы и увольнения с гражданской службы </vt:lpstr>
      <vt:lpstr>Заявление на увольнение</vt:lpstr>
      <vt:lpstr>Трудовая книжка</vt:lpstr>
      <vt:lpstr>Период нетрудоспособности</vt:lpstr>
      <vt:lpstr>СПАСИБО 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vvmedvedeva</dc:creator>
  <cp:lastModifiedBy>Митрошенко В.В.</cp:lastModifiedBy>
  <cp:revision>267</cp:revision>
  <dcterms:created xsi:type="dcterms:W3CDTF">2014-03-24T13:37:25Z</dcterms:created>
  <dcterms:modified xsi:type="dcterms:W3CDTF">2014-11-27T06:36:04Z</dcterms:modified>
</cp:coreProperties>
</file>